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26" r:id="rId4"/>
  </p:sldMasterIdLst>
  <p:notesMasterIdLst>
    <p:notesMasterId r:id="rId15"/>
  </p:notesMasterIdLst>
  <p:sldIdLst>
    <p:sldId id="279" r:id="rId5"/>
    <p:sldId id="280" r:id="rId6"/>
    <p:sldId id="283" r:id="rId7"/>
    <p:sldId id="284" r:id="rId8"/>
    <p:sldId id="286" r:id="rId9"/>
    <p:sldId id="288" r:id="rId10"/>
    <p:sldId id="289" r:id="rId11"/>
    <p:sldId id="291" r:id="rId12"/>
    <p:sldId id="292" r:id="rId13"/>
    <p:sldId id="293"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20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241" autoAdjust="0"/>
    <p:restoredTop sz="94619" autoAdjust="0"/>
  </p:normalViewPr>
  <p:slideViewPr>
    <p:cSldViewPr snapToGrid="0">
      <p:cViewPr varScale="1">
        <p:scale>
          <a:sx n="66" d="100"/>
          <a:sy n="66" d="100"/>
        </p:scale>
        <p:origin x="90" y="150"/>
      </p:cViewPr>
      <p:guideLst>
        <p:guide pos="420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hdphoto1.wdp>
</file>

<file path=ppt/media/image1.jpe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1/10/2023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9CBD17-3B84-9CD1-32E2-A98F6A10DB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C945A9D-0FB2-6B7E-7DA9-D3101AFA97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EFC3BDA-5CF5-3F6F-695F-13B9708B4A36}"/>
              </a:ext>
            </a:extLst>
          </p:cNvPr>
          <p:cNvSpPr>
            <a:spLocks noGrp="1"/>
          </p:cNvSpPr>
          <p:nvPr>
            <p:ph type="dt" sz="half" idx="10"/>
          </p:nvPr>
        </p:nvSpPr>
        <p:spPr/>
        <p:txBody>
          <a:bodyPr/>
          <a:lstStyle/>
          <a:p>
            <a:fld id="{88D38747-4367-4BD2-8D51-C97E202738E2}" type="datetime1">
              <a:rPr lang="en-US" smtClean="0"/>
              <a:t>1/10/2023</a:t>
            </a:fld>
            <a:endParaRPr lang="en-US" dirty="0"/>
          </a:p>
        </p:txBody>
      </p:sp>
      <p:sp>
        <p:nvSpPr>
          <p:cNvPr id="5" name="Footer Placeholder 4">
            <a:extLst>
              <a:ext uri="{FF2B5EF4-FFF2-40B4-BE49-F238E27FC236}">
                <a16:creationId xmlns:a16="http://schemas.microsoft.com/office/drawing/2014/main" id="{8DBD422F-CE2E-E795-A8B7-6FA83FD764B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BB7F826-4AD0-1B8B-CD66-4CFDC208DBF2}"/>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711356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970F97-C0C9-39E8-445E-632C3CAFB69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20FC2A-8393-A4DC-E7B1-91783FB345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923EEE-4459-3F66-13E9-10C591D0C0A5}"/>
              </a:ext>
            </a:extLst>
          </p:cNvPr>
          <p:cNvSpPr>
            <a:spLocks noGrp="1"/>
          </p:cNvSpPr>
          <p:nvPr>
            <p:ph type="dt" sz="half" idx="10"/>
          </p:nvPr>
        </p:nvSpPr>
        <p:spPr/>
        <p:txBody>
          <a:bodyPr/>
          <a:lstStyle/>
          <a:p>
            <a:fld id="{073ED0CC-082F-4160-86E5-0D6041F12778}" type="datetime1">
              <a:rPr lang="en-US" smtClean="0"/>
              <a:t>1/10/2023</a:t>
            </a:fld>
            <a:endParaRPr lang="en-US" dirty="0"/>
          </a:p>
        </p:txBody>
      </p:sp>
      <p:sp>
        <p:nvSpPr>
          <p:cNvPr id="5" name="Footer Placeholder 4">
            <a:extLst>
              <a:ext uri="{FF2B5EF4-FFF2-40B4-BE49-F238E27FC236}">
                <a16:creationId xmlns:a16="http://schemas.microsoft.com/office/drawing/2014/main" id="{8752849F-1F7F-A9C5-9128-284938C1F02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C80AFEB-0AB9-7D60-081A-50BC0908223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50820442"/>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84F46-BF38-2B28-A7E6-CABF4A7DCB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4A8296E-9CF1-F1AA-DC81-66EEC12C08E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F2983C8-8B68-119D-4C91-CE21EF94B43C}"/>
              </a:ext>
            </a:extLst>
          </p:cNvPr>
          <p:cNvSpPr>
            <a:spLocks noGrp="1"/>
          </p:cNvSpPr>
          <p:nvPr>
            <p:ph type="dt" sz="half" idx="10"/>
          </p:nvPr>
        </p:nvSpPr>
        <p:spPr/>
        <p:txBody>
          <a:bodyPr/>
          <a:lstStyle/>
          <a:p>
            <a:fld id="{073ED0CC-082F-4160-86E5-0D6041F12778}" type="datetime1">
              <a:rPr lang="en-US" smtClean="0"/>
              <a:t>1/10/2023</a:t>
            </a:fld>
            <a:endParaRPr lang="en-US" dirty="0"/>
          </a:p>
        </p:txBody>
      </p:sp>
      <p:sp>
        <p:nvSpPr>
          <p:cNvPr id="5" name="Footer Placeholder 4">
            <a:extLst>
              <a:ext uri="{FF2B5EF4-FFF2-40B4-BE49-F238E27FC236}">
                <a16:creationId xmlns:a16="http://schemas.microsoft.com/office/drawing/2014/main" id="{D9C5F8C2-4A6A-4D4C-364E-2E4B85CEDD1D}"/>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B8B42C8-F16B-1C22-FD14-4937FECEC74A}"/>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85145526"/>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7C4745-6008-5F65-0B39-102C7CEB00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7E0536F-DC42-101F-1202-58B259A0BA7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C23DCAE-05BC-A016-B508-517A9FAD27FE}"/>
              </a:ext>
            </a:extLst>
          </p:cNvPr>
          <p:cNvSpPr>
            <a:spLocks noGrp="1"/>
          </p:cNvSpPr>
          <p:nvPr>
            <p:ph type="dt" sz="half" idx="10"/>
          </p:nvPr>
        </p:nvSpPr>
        <p:spPr/>
        <p:txBody>
          <a:bodyPr/>
          <a:lstStyle/>
          <a:p>
            <a:fld id="{73C55A3C-5767-4844-A0A3-83778C2E5409}" type="datetime1">
              <a:rPr lang="en-US" smtClean="0"/>
              <a:t>1/10/2023</a:t>
            </a:fld>
            <a:endParaRPr lang="en-US" dirty="0"/>
          </a:p>
        </p:txBody>
      </p:sp>
      <p:sp>
        <p:nvSpPr>
          <p:cNvPr id="5" name="Footer Placeholder 4">
            <a:extLst>
              <a:ext uri="{FF2B5EF4-FFF2-40B4-BE49-F238E27FC236}">
                <a16:creationId xmlns:a16="http://schemas.microsoft.com/office/drawing/2014/main" id="{FD63405C-3BAB-7E1A-3781-B81F3F91B8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59B8F62-933E-A879-C9B9-C5C6A63768A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890216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80A40-8488-B832-2F8B-325669BD96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F1B686-C247-395E-5A7D-E2A3A689B4D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5ACDD14-1CAB-8198-6F18-A92F3830E92A}"/>
              </a:ext>
            </a:extLst>
          </p:cNvPr>
          <p:cNvSpPr>
            <a:spLocks noGrp="1"/>
          </p:cNvSpPr>
          <p:nvPr>
            <p:ph type="dt" sz="half" idx="10"/>
          </p:nvPr>
        </p:nvSpPr>
        <p:spPr/>
        <p:txBody>
          <a:bodyPr/>
          <a:lstStyle/>
          <a:p>
            <a:fld id="{CAE507A8-A5CF-4D38-AB86-7EDDA87A85D4}" type="datetime1">
              <a:rPr lang="en-US" smtClean="0"/>
              <a:t>1/10/2023</a:t>
            </a:fld>
            <a:endParaRPr lang="en-US" dirty="0"/>
          </a:p>
        </p:txBody>
      </p:sp>
      <p:sp>
        <p:nvSpPr>
          <p:cNvPr id="5" name="Footer Placeholder 4">
            <a:extLst>
              <a:ext uri="{FF2B5EF4-FFF2-40B4-BE49-F238E27FC236}">
                <a16:creationId xmlns:a16="http://schemas.microsoft.com/office/drawing/2014/main" id="{0FB1E100-0A9F-31E6-E26C-B50D7EE682E4}"/>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73B3811B-C75E-FE97-F0D7-B833C88B5396}"/>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2177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59C6B-866A-E8CE-6E8E-A79B87DE795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578AD42-C7FD-B49B-50E6-DBA31B076B1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5328C20-6540-40D7-27F3-27D7D92AF8D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6A5C30E-8AAF-BBE8-A2B2-23180C49F0E6}"/>
              </a:ext>
            </a:extLst>
          </p:cNvPr>
          <p:cNvSpPr>
            <a:spLocks noGrp="1"/>
          </p:cNvSpPr>
          <p:nvPr>
            <p:ph type="dt" sz="half" idx="10"/>
          </p:nvPr>
        </p:nvSpPr>
        <p:spPr/>
        <p:txBody>
          <a:bodyPr/>
          <a:lstStyle/>
          <a:p>
            <a:fld id="{BDFCD27C-8599-43EF-BA1D-14DDC1946E06}" type="datetime1">
              <a:rPr lang="en-US" smtClean="0"/>
              <a:t>1/10/2023</a:t>
            </a:fld>
            <a:endParaRPr lang="en-US" dirty="0"/>
          </a:p>
        </p:txBody>
      </p:sp>
      <p:sp>
        <p:nvSpPr>
          <p:cNvPr id="6" name="Footer Placeholder 5">
            <a:extLst>
              <a:ext uri="{FF2B5EF4-FFF2-40B4-BE49-F238E27FC236}">
                <a16:creationId xmlns:a16="http://schemas.microsoft.com/office/drawing/2014/main" id="{BCC72550-7BF6-D549-7CA6-23B5158C685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021BB032-3E5A-76B9-1B24-801E3853FB8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56052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CB56A-3C32-F615-BB63-DAB45BA04AE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F2EF8AE-D0D3-0D44-1365-26569E275DB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A897202-F866-E215-1040-82E1BB25F0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F5FDEC2-48DB-C6FF-E440-5525941BBD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F7EDC3-5C3F-23A5-F5F7-A2A29940A6A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C627F1-2485-6627-B18C-9DD949D7C12D}"/>
              </a:ext>
            </a:extLst>
          </p:cNvPr>
          <p:cNvSpPr>
            <a:spLocks noGrp="1"/>
          </p:cNvSpPr>
          <p:nvPr>
            <p:ph type="dt" sz="half" idx="10"/>
          </p:nvPr>
        </p:nvSpPr>
        <p:spPr/>
        <p:txBody>
          <a:bodyPr/>
          <a:lstStyle/>
          <a:p>
            <a:fld id="{49343D99-809A-49C0-96E5-4250D0B498EE}" type="datetime1">
              <a:rPr lang="en-US" smtClean="0"/>
              <a:t>1/10/2023</a:t>
            </a:fld>
            <a:endParaRPr lang="en-US" dirty="0"/>
          </a:p>
        </p:txBody>
      </p:sp>
      <p:sp>
        <p:nvSpPr>
          <p:cNvPr id="8" name="Footer Placeholder 7">
            <a:extLst>
              <a:ext uri="{FF2B5EF4-FFF2-40B4-BE49-F238E27FC236}">
                <a16:creationId xmlns:a16="http://schemas.microsoft.com/office/drawing/2014/main" id="{00070A95-1280-9465-1AA2-0D0B4EFFA189}"/>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F19A3552-82C9-89C7-B21D-7BEF7B25D26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308898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422962-8784-C13C-A154-4A10D9D92AE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F38C87F-A676-AA36-E4F2-DBCE621ABE0C}"/>
              </a:ext>
            </a:extLst>
          </p:cNvPr>
          <p:cNvSpPr>
            <a:spLocks noGrp="1"/>
          </p:cNvSpPr>
          <p:nvPr>
            <p:ph type="dt" sz="half" idx="10"/>
          </p:nvPr>
        </p:nvSpPr>
        <p:spPr/>
        <p:txBody>
          <a:bodyPr/>
          <a:lstStyle/>
          <a:p>
            <a:fld id="{A143DE9B-B678-4EFB-BB7D-A4370204A0B0}" type="datetime1">
              <a:rPr lang="en-US" smtClean="0"/>
              <a:t>1/10/2023</a:t>
            </a:fld>
            <a:endParaRPr lang="en-US" dirty="0"/>
          </a:p>
        </p:txBody>
      </p:sp>
      <p:sp>
        <p:nvSpPr>
          <p:cNvPr id="4" name="Footer Placeholder 3">
            <a:extLst>
              <a:ext uri="{FF2B5EF4-FFF2-40B4-BE49-F238E27FC236}">
                <a16:creationId xmlns:a16="http://schemas.microsoft.com/office/drawing/2014/main" id="{DF608211-D2C3-B953-625D-22BA836ED31D}"/>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AAB0A682-765D-D226-2B10-7BDDFFC60AB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440342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AE24735-515D-7957-B6AC-42B3C3BCBD28}"/>
              </a:ext>
            </a:extLst>
          </p:cNvPr>
          <p:cNvSpPr>
            <a:spLocks noGrp="1"/>
          </p:cNvSpPr>
          <p:nvPr>
            <p:ph type="dt" sz="half" idx="10"/>
          </p:nvPr>
        </p:nvSpPr>
        <p:spPr/>
        <p:txBody>
          <a:bodyPr/>
          <a:lstStyle/>
          <a:p>
            <a:fld id="{E68812DA-F765-4142-A6A3-A8ED7235E082}" type="datetime1">
              <a:rPr lang="en-US" smtClean="0"/>
              <a:t>1/10/2023</a:t>
            </a:fld>
            <a:endParaRPr lang="en-US" dirty="0"/>
          </a:p>
        </p:txBody>
      </p:sp>
      <p:sp>
        <p:nvSpPr>
          <p:cNvPr id="3" name="Footer Placeholder 2">
            <a:extLst>
              <a:ext uri="{FF2B5EF4-FFF2-40B4-BE49-F238E27FC236}">
                <a16:creationId xmlns:a16="http://schemas.microsoft.com/office/drawing/2014/main" id="{A1B96633-9934-B044-68DE-4D5FF8B4629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D2091C3C-BBC8-FC30-C518-AF7B77C35DFE}"/>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0232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91FEAC-4501-A12B-07DE-5F8E0916159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AD65089-E1D3-554F-251B-AAE7CCB90A9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4B54F9E-A219-79C1-E4DB-51EF835120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9E634F-3BB1-AA79-010E-D15C12DF9A9A}"/>
              </a:ext>
            </a:extLst>
          </p:cNvPr>
          <p:cNvSpPr>
            <a:spLocks noGrp="1"/>
          </p:cNvSpPr>
          <p:nvPr>
            <p:ph type="dt" sz="half" idx="10"/>
          </p:nvPr>
        </p:nvSpPr>
        <p:spPr/>
        <p:txBody>
          <a:bodyPr/>
          <a:lstStyle/>
          <a:p>
            <a:fld id="{3E0277FD-7DE6-41D4-930D-AC99F5AFE54E}" type="datetime1">
              <a:rPr lang="en-US" smtClean="0"/>
              <a:t>1/10/2023</a:t>
            </a:fld>
            <a:endParaRPr lang="en-US" dirty="0"/>
          </a:p>
        </p:txBody>
      </p:sp>
      <p:sp>
        <p:nvSpPr>
          <p:cNvPr id="6" name="Footer Placeholder 5">
            <a:extLst>
              <a:ext uri="{FF2B5EF4-FFF2-40B4-BE49-F238E27FC236}">
                <a16:creationId xmlns:a16="http://schemas.microsoft.com/office/drawing/2014/main" id="{022121A2-54FD-BB80-402C-A7CE4A3E33B0}"/>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AC684004-FBCF-9897-13F1-7AC543407851}"/>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501554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C13DD-5347-A4D5-4C15-5B2378D6CCA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C39764D-1FA6-1472-75BD-A7D215CA9B3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15352-EB5E-56EC-94DE-1A8AA4B7B6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3F7F5E4-7D96-3CE4-ED14-8B10524D68D6}"/>
              </a:ext>
            </a:extLst>
          </p:cNvPr>
          <p:cNvSpPr>
            <a:spLocks noGrp="1"/>
          </p:cNvSpPr>
          <p:nvPr>
            <p:ph type="dt" sz="half" idx="10"/>
          </p:nvPr>
        </p:nvSpPr>
        <p:spPr/>
        <p:txBody>
          <a:bodyPr/>
          <a:lstStyle/>
          <a:p>
            <a:fld id="{9EA15526-7079-4B7B-987C-1B5FAE11A0FF}" type="datetime1">
              <a:rPr lang="en-US" smtClean="0"/>
              <a:t>1/10/2023</a:t>
            </a:fld>
            <a:endParaRPr lang="en-US" dirty="0"/>
          </a:p>
        </p:txBody>
      </p:sp>
      <p:sp>
        <p:nvSpPr>
          <p:cNvPr id="6" name="Footer Placeholder 5">
            <a:extLst>
              <a:ext uri="{FF2B5EF4-FFF2-40B4-BE49-F238E27FC236}">
                <a16:creationId xmlns:a16="http://schemas.microsoft.com/office/drawing/2014/main" id="{9CACDDBD-519F-B860-7495-C182F9B92556}"/>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C47BFD0A-C04C-FF77-0FF0-A83A64B119E6}"/>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518833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AA936D8-940E-3FEC-713B-2E8F7EFD2BF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D8650A9-804B-D45B-4567-1AC108D24C1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A2F665-00E8-3674-0E89-F743511D7D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73ED0CC-082F-4160-86E5-0D6041F12778}" type="datetime1">
              <a:rPr lang="en-US" smtClean="0"/>
              <a:t>1/10/2023</a:t>
            </a:fld>
            <a:endParaRPr lang="en-US" dirty="0"/>
          </a:p>
        </p:txBody>
      </p:sp>
      <p:sp>
        <p:nvSpPr>
          <p:cNvPr id="5" name="Footer Placeholder 4">
            <a:extLst>
              <a:ext uri="{FF2B5EF4-FFF2-40B4-BE49-F238E27FC236}">
                <a16:creationId xmlns:a16="http://schemas.microsoft.com/office/drawing/2014/main" id="{8B10071E-1F9A-7BFA-65F5-2EF35A37AC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52EE6C5C-CCB1-D991-E32B-41E04586CE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276803"/>
      </p:ext>
    </p:extLst>
  </p:cSld>
  <p:clrMap bg1="lt1" tx1="dk1" bg2="lt2" tx2="dk2" accent1="accent1" accent2="accent2" accent3="accent3" accent4="accent4" accent5="accent5" accent6="accent6" hlink="hlink" folHlink="folHlink"/>
  <p:sldLayoutIdLst>
    <p:sldLayoutId id="2147483927" r:id="rId1"/>
    <p:sldLayoutId id="2147483928" r:id="rId2"/>
    <p:sldLayoutId id="2147483929" r:id="rId3"/>
    <p:sldLayoutId id="2147483930" r:id="rId4"/>
    <p:sldLayoutId id="2147483931" r:id="rId5"/>
    <p:sldLayoutId id="2147483932" r:id="rId6"/>
    <p:sldLayoutId id="2147483933" r:id="rId7"/>
    <p:sldLayoutId id="2147483934" r:id="rId8"/>
    <p:sldLayoutId id="2147483935" r:id="rId9"/>
    <p:sldLayoutId id="2147483936" r:id="rId10"/>
    <p:sldLayoutId id="2147483937"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2" name="Subtitle 2">
            <a:extLst>
              <a:ext uri="{FF2B5EF4-FFF2-40B4-BE49-F238E27FC236}">
                <a16:creationId xmlns:a16="http://schemas.microsoft.com/office/drawing/2014/main" id="{A51D736A-1EFB-46BD-8722-6B67F5AD461C}"/>
              </a:ext>
            </a:extLst>
          </p:cNvPr>
          <p:cNvSpPr txBox="1">
            <a:spLocks/>
          </p:cNvSpPr>
          <p:nvPr/>
        </p:nvSpPr>
        <p:spPr>
          <a:xfrm>
            <a:off x="6096000" y="2205349"/>
            <a:ext cx="5844208" cy="5108588"/>
          </a:xfrm>
          <a:prstGeom prst="rect">
            <a:avLst/>
          </a:prstGeom>
          <a:effectLst>
            <a:outerShdw blurRad="25400" dir="17880000">
              <a:srgbClr val="000000">
                <a:alpha val="46000"/>
              </a:srgbClr>
            </a:outerShdw>
          </a:effectLst>
        </p:spPr>
        <p:txBody>
          <a:bodyPr vert="horz" lIns="91440" tIns="45720" rIns="91440" bIns="45720" rtlCol="0" anchor="t">
            <a:normAutofit/>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pPr marL="0">
              <a:lnSpc>
                <a:spcPct val="115000"/>
              </a:lnSpc>
              <a:spcBef>
                <a:spcPts val="0"/>
              </a:spcBef>
              <a:spcAft>
                <a:spcPts val="1000"/>
              </a:spcAft>
            </a:pPr>
            <a:r>
              <a:rPr lang="en-US" sz="1800" b="1" dirty="0">
                <a:effectLst/>
                <a:latin typeface="Times New Roman" panose="02020603050405020304" pitchFamily="18" charset="0"/>
                <a:ea typeface="Calibri" panose="020F0502020204030204" pitchFamily="34" charset="0"/>
              </a:rPr>
              <a:t>Students:</a:t>
            </a:r>
          </a:p>
          <a:p>
            <a:pPr marL="0" indent="0">
              <a:lnSpc>
                <a:spcPct val="115000"/>
              </a:lnSpc>
              <a:spcBef>
                <a:spcPts val="0"/>
              </a:spcBef>
              <a:spcAft>
                <a:spcPts val="1000"/>
              </a:spcAft>
              <a:buNone/>
            </a:pPr>
            <a:r>
              <a:rPr lang="en-US" sz="1800" dirty="0">
                <a:effectLst/>
                <a:latin typeface="Times New Roman" panose="02020603050405020304" pitchFamily="18" charset="0"/>
                <a:ea typeface="Calibri" panose="020F0502020204030204" pitchFamily="34" charset="0"/>
              </a:rPr>
              <a:t> 1.Mamoun </a:t>
            </a:r>
            <a:r>
              <a:rPr lang="en-US" sz="1800" dirty="0" err="1">
                <a:effectLst/>
                <a:latin typeface="Times New Roman" panose="02020603050405020304" pitchFamily="18" charset="0"/>
                <a:ea typeface="Calibri" panose="020F0502020204030204" pitchFamily="34" charset="0"/>
              </a:rPr>
              <a:t>Faisel</a:t>
            </a:r>
            <a:r>
              <a:rPr lang="en-US" sz="1800" dirty="0">
                <a:effectLst/>
                <a:latin typeface="Times New Roman" panose="02020603050405020304" pitchFamily="18" charset="0"/>
                <a:ea typeface="Calibri" panose="020F0502020204030204" pitchFamily="34" charset="0"/>
              </a:rPr>
              <a:t> </a:t>
            </a:r>
            <a:r>
              <a:rPr lang="en-US" sz="1800" dirty="0" err="1">
                <a:effectLst/>
                <a:latin typeface="Times New Roman" panose="02020603050405020304" pitchFamily="18" charset="0"/>
                <a:ea typeface="Calibri" panose="020F0502020204030204" pitchFamily="34" charset="0"/>
              </a:rPr>
              <a:t>Alkorom</a:t>
            </a:r>
            <a:r>
              <a:rPr lang="en-US" sz="1800" dirty="0">
                <a:effectLst/>
                <a:latin typeface="Times New Roman" panose="02020603050405020304" pitchFamily="18" charset="0"/>
                <a:ea typeface="Calibri" panose="020F0502020204030204" pitchFamily="34" charset="0"/>
              </a:rPr>
              <a:t> .</a:t>
            </a:r>
          </a:p>
          <a:p>
            <a:pPr marL="0" indent="0">
              <a:lnSpc>
                <a:spcPct val="115000"/>
              </a:lnSpc>
              <a:spcBef>
                <a:spcPts val="0"/>
              </a:spcBef>
              <a:spcAft>
                <a:spcPts val="1000"/>
              </a:spcAft>
              <a:buNone/>
            </a:pPr>
            <a:r>
              <a:rPr lang="en-US" sz="1800" dirty="0">
                <a:effectLst/>
              </a:rPr>
              <a:t> 2. Course name : </a:t>
            </a:r>
            <a:r>
              <a:rPr lang="en-US" sz="1800" dirty="0" err="1">
                <a:effectLst/>
              </a:rPr>
              <a:t>FullStack</a:t>
            </a:r>
            <a:r>
              <a:rPr lang="en-US" sz="1800" dirty="0">
                <a:effectLst/>
              </a:rPr>
              <a:t> PHP </a:t>
            </a:r>
            <a:r>
              <a:rPr lang="en-US" sz="1800" dirty="0" err="1">
                <a:effectLst/>
              </a:rPr>
              <a:t>WebDevelopment</a:t>
            </a:r>
            <a:r>
              <a:rPr lang="en-US" sz="1800" dirty="0">
                <a:effectLst/>
              </a:rPr>
              <a:t> .</a:t>
            </a:r>
            <a:endParaRPr lang="en-US" sz="1800" dirty="0">
              <a:effectLst/>
              <a:latin typeface="Times New Roman" panose="02020603050405020304" pitchFamily="18" charset="0"/>
              <a:ea typeface="Calibri" panose="020F0502020204030204" pitchFamily="34" charset="0"/>
            </a:endParaRPr>
          </a:p>
          <a:p>
            <a:pPr marL="0" indent="0" algn="ctr">
              <a:lnSpc>
                <a:spcPct val="115000"/>
              </a:lnSpc>
              <a:spcBef>
                <a:spcPts val="0"/>
              </a:spcBef>
              <a:spcAft>
                <a:spcPts val="0"/>
              </a:spcAft>
              <a:buNone/>
            </a:pPr>
            <a:r>
              <a:rPr lang="en-US" sz="1800" dirty="0">
                <a:effectLst/>
                <a:latin typeface="Times New Roman" panose="02020603050405020304" pitchFamily="18" charset="0"/>
                <a:ea typeface="Calibri" panose="020F0502020204030204" pitchFamily="34" charset="0"/>
              </a:rPr>
              <a:t>Coh_9</a:t>
            </a:r>
          </a:p>
          <a:p>
            <a:pPr marL="0" indent="0" algn="ctr">
              <a:lnSpc>
                <a:spcPct val="115000"/>
              </a:lnSpc>
              <a:spcBef>
                <a:spcPts val="0"/>
              </a:spcBef>
              <a:spcAft>
                <a:spcPts val="1000"/>
              </a:spcAft>
              <a:buNone/>
            </a:pPr>
            <a:r>
              <a:rPr lang="en-US" sz="1800" dirty="0">
                <a:effectLst/>
                <a:latin typeface="Times New Roman" panose="02020603050405020304" pitchFamily="18" charset="0"/>
                <a:ea typeface="Calibri" panose="020F0502020204030204" pitchFamily="34" charset="0"/>
              </a:rPr>
              <a:t>20</a:t>
            </a:r>
            <a:r>
              <a:rPr lang="ar-SA" sz="1800" dirty="0">
                <a:effectLst/>
                <a:latin typeface="Times New Roman" panose="02020603050405020304" pitchFamily="18" charset="0"/>
                <a:ea typeface="Calibri" panose="020F0502020204030204" pitchFamily="34" charset="0"/>
              </a:rPr>
              <a:t>2</a:t>
            </a:r>
            <a:r>
              <a:rPr lang="en-US" sz="1800" dirty="0">
                <a:effectLst/>
                <a:latin typeface="Times New Roman" panose="02020603050405020304" pitchFamily="18" charset="0"/>
                <a:ea typeface="Calibri" panose="020F0502020204030204" pitchFamily="34" charset="0"/>
              </a:rPr>
              <a:t>2/2023 </a:t>
            </a:r>
          </a:p>
          <a:p>
            <a:pPr marL="0" indent="0" algn="ctr">
              <a:lnSpc>
                <a:spcPct val="115000"/>
              </a:lnSpc>
              <a:spcBef>
                <a:spcPts val="0"/>
              </a:spcBef>
              <a:spcAft>
                <a:spcPts val="1000"/>
              </a:spcAft>
              <a:buNone/>
            </a:pPr>
            <a:endParaRPr lang="en-US" sz="1800" dirty="0">
              <a:effectLst/>
              <a:latin typeface="Times New Roman" panose="02020603050405020304" pitchFamily="18" charset="0"/>
              <a:ea typeface="Calibri" panose="020F0502020204030204" pitchFamily="34" charset="0"/>
            </a:endParaRPr>
          </a:p>
          <a:p>
            <a:pPr marL="36900" indent="0">
              <a:lnSpc>
                <a:spcPct val="115000"/>
              </a:lnSpc>
              <a:spcBef>
                <a:spcPts val="0"/>
              </a:spcBef>
              <a:spcAft>
                <a:spcPts val="1000"/>
              </a:spcAft>
              <a:buNone/>
            </a:pPr>
            <a:endParaRPr lang="en-US" sz="1800" dirty="0">
              <a:effectLst/>
              <a:latin typeface="Times New Roman" panose="02020603050405020304" pitchFamily="18" charset="0"/>
              <a:ea typeface="Calibri" panose="020F0502020204030204" pitchFamily="34" charset="0"/>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5131" y="744644"/>
            <a:ext cx="4731027" cy="4441184"/>
          </a:xfrm>
          <a:prstGeom prst="rect">
            <a:avLst/>
          </a:prstGeom>
        </p:spPr>
      </p:pic>
    </p:spTree>
    <p:extLst>
      <p:ext uri="{BB962C8B-B14F-4D97-AF65-F5344CB8AC3E}">
        <p14:creationId xmlns:p14="http://schemas.microsoft.com/office/powerpoint/2010/main" val="32202356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13E36D4-C3E1-4962-8ACF-36699FE16EAE}"/>
              </a:ext>
            </a:extLst>
          </p:cNvPr>
          <p:cNvSpPr txBox="1"/>
          <p:nvPr/>
        </p:nvSpPr>
        <p:spPr>
          <a:xfrm>
            <a:off x="1059543" y="2394857"/>
            <a:ext cx="9756474" cy="1687285"/>
          </a:xfrm>
          <a:prstGeom prst="rect">
            <a:avLst/>
          </a:prstGeom>
        </p:spPr>
        <p:txBody>
          <a:bodyPr vert="horz" lIns="91440" tIns="45720" rIns="91440" bIns="45720" rtlCol="0" anchor="b">
            <a:normAutofit lnSpcReduction="10000"/>
          </a:bodyPr>
          <a:lstStyle/>
          <a:p>
            <a:pPr algn="ctr" defTabSz="457200">
              <a:spcBef>
                <a:spcPct val="0"/>
              </a:spcBef>
              <a:spcAft>
                <a:spcPts val="600"/>
              </a:spcAft>
            </a:pPr>
            <a:r>
              <a:rPr lang="en-US" sz="48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Thank you very much for your time.</a:t>
            </a:r>
          </a:p>
          <a:p>
            <a:pPr algn="ctr" defTabSz="457200">
              <a:spcBef>
                <a:spcPct val="0"/>
              </a:spcBef>
              <a:spcAft>
                <a:spcPts val="600"/>
              </a:spcAft>
            </a:pPr>
            <a:r>
              <a:rPr lang="en-US" sz="48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Thanks to HTU</a:t>
            </a:r>
          </a:p>
          <a:p>
            <a:pPr algn="ctr" defTabSz="457200">
              <a:spcBef>
                <a:spcPct val="0"/>
              </a:spcBef>
              <a:spcAft>
                <a:spcPts val="600"/>
              </a:spcAft>
            </a:pPr>
            <a:endParaRPr lang="en-US" sz="48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endParaRPr>
          </a:p>
        </p:txBody>
      </p:sp>
    </p:spTree>
    <p:extLst>
      <p:ext uri="{BB962C8B-B14F-4D97-AF65-F5344CB8AC3E}">
        <p14:creationId xmlns:p14="http://schemas.microsoft.com/office/powerpoint/2010/main" val="40596282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413F249-DEA7-4C20-B233-63D87C0E743C}"/>
              </a:ext>
            </a:extLst>
          </p:cNvPr>
          <p:cNvSpPr txBox="1"/>
          <p:nvPr/>
        </p:nvSpPr>
        <p:spPr>
          <a:xfrm>
            <a:off x="913795" y="609599"/>
            <a:ext cx="5978072" cy="1481150"/>
          </a:xfrm>
          <a:prstGeom prst="rect">
            <a:avLst/>
          </a:prstGeom>
        </p:spPr>
        <p:txBody>
          <a:bodyPr vert="horz" lIns="91440" tIns="45720" rIns="91440" bIns="45720" rtlCol="0" anchor="ctr">
            <a:normAutofit/>
          </a:bodyPr>
          <a:lstStyle/>
          <a:p>
            <a:pPr algn="ctr" defTabSz="457200">
              <a:spcBef>
                <a:spcPct val="0"/>
              </a:spcBef>
              <a:spcAft>
                <a:spcPts val="600"/>
              </a:spcAft>
            </a:pPr>
            <a:r>
              <a:rPr lang="en-US" sz="5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Outline</a:t>
            </a:r>
          </a:p>
        </p:txBody>
      </p:sp>
      <p:sp>
        <p:nvSpPr>
          <p:cNvPr id="9" name="TextBox 8">
            <a:extLst>
              <a:ext uri="{FF2B5EF4-FFF2-40B4-BE49-F238E27FC236}">
                <a16:creationId xmlns:a16="http://schemas.microsoft.com/office/drawing/2014/main" id="{4A29BA25-501E-4EBB-9492-0FE3373CC23C}"/>
              </a:ext>
            </a:extLst>
          </p:cNvPr>
          <p:cNvSpPr txBox="1"/>
          <p:nvPr/>
        </p:nvSpPr>
        <p:spPr>
          <a:xfrm>
            <a:off x="913795" y="2279176"/>
            <a:ext cx="5978072" cy="3415672"/>
          </a:xfrm>
          <a:prstGeom prst="rect">
            <a:avLst/>
          </a:prstGeom>
        </p:spPr>
        <p:txBody>
          <a:bodyPr vert="horz" lIns="91440" tIns="45720" rIns="91440" bIns="45720" rtlCol="0" anchor="ctr">
            <a:normAutofit/>
          </a:bodyPr>
          <a:lstStyle/>
          <a:p>
            <a:pPr marL="285750" indent="-285750" defTabSz="457200">
              <a:spcBef>
                <a:spcPct val="20000"/>
              </a:spcBef>
              <a:spcAft>
                <a:spcPts val="600"/>
              </a:spcAft>
              <a:buClr>
                <a:schemeClr val="tx2"/>
              </a:buClr>
              <a:buSzPct val="70000"/>
              <a:buFont typeface="Wingdings 2" charset="2"/>
              <a:buChar char="v"/>
            </a:pPr>
            <a:r>
              <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Introduction</a:t>
            </a:r>
          </a:p>
          <a:p>
            <a:pPr marL="285750" indent="-285750" defTabSz="457200">
              <a:spcBef>
                <a:spcPct val="20000"/>
              </a:spcBef>
              <a:spcAft>
                <a:spcPts val="600"/>
              </a:spcAft>
              <a:buClr>
                <a:schemeClr val="tx2"/>
              </a:buClr>
              <a:buSzPct val="70000"/>
              <a:buFont typeface="Wingdings 2" charset="2"/>
              <a:buChar char="v"/>
            </a:pPr>
            <a:r>
              <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POS</a:t>
            </a:r>
          </a:p>
          <a:p>
            <a:pPr marL="285750" indent="-285750" defTabSz="457200">
              <a:spcBef>
                <a:spcPct val="20000"/>
              </a:spcBef>
              <a:spcAft>
                <a:spcPts val="600"/>
              </a:spcAft>
              <a:buClr>
                <a:schemeClr val="tx2"/>
              </a:buClr>
              <a:buSzPct val="70000"/>
              <a:buFont typeface="Wingdings 2" charset="2"/>
              <a:buChar char="v"/>
            </a:pPr>
            <a:r>
              <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Problem Statement</a:t>
            </a:r>
          </a:p>
          <a:p>
            <a:pPr marL="285750" indent="-285750" defTabSz="457200">
              <a:spcBef>
                <a:spcPct val="20000"/>
              </a:spcBef>
              <a:spcAft>
                <a:spcPts val="600"/>
              </a:spcAft>
              <a:buClr>
                <a:schemeClr val="tx2"/>
              </a:buClr>
              <a:buSzPct val="70000"/>
              <a:buFont typeface="Wingdings 2" charset="2"/>
              <a:buChar char="v"/>
            </a:pPr>
            <a:r>
              <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Design Models</a:t>
            </a:r>
          </a:p>
          <a:p>
            <a:pPr marL="285750" indent="-285750" defTabSz="457200">
              <a:spcBef>
                <a:spcPct val="20000"/>
              </a:spcBef>
              <a:spcAft>
                <a:spcPts val="600"/>
              </a:spcAft>
              <a:buClr>
                <a:schemeClr val="tx2"/>
              </a:buClr>
              <a:buSzPct val="70000"/>
              <a:buFont typeface="Wingdings 2" charset="2"/>
              <a:buChar char="v"/>
            </a:pPr>
            <a:r>
              <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Demo</a:t>
            </a:r>
          </a:p>
        </p:txBody>
      </p:sp>
    </p:spTree>
    <p:extLst>
      <p:ext uri="{BB962C8B-B14F-4D97-AF65-F5344CB8AC3E}">
        <p14:creationId xmlns:p14="http://schemas.microsoft.com/office/powerpoint/2010/main" val="21581374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54279C2-C3B3-4CAA-BF4B-7DB620AC4905}"/>
              </a:ext>
            </a:extLst>
          </p:cNvPr>
          <p:cNvSpPr txBox="1"/>
          <p:nvPr/>
        </p:nvSpPr>
        <p:spPr>
          <a:xfrm>
            <a:off x="913795" y="609600"/>
            <a:ext cx="10353762" cy="1257300"/>
          </a:xfrm>
          <a:prstGeom prst="rect">
            <a:avLst/>
          </a:prstGeom>
        </p:spPr>
        <p:txBody>
          <a:bodyPr vert="horz" lIns="91440" tIns="45720" rIns="91440" bIns="45720" rtlCol="0" anchor="ctr">
            <a:normAutofit/>
          </a:bodyPr>
          <a:lstStyle/>
          <a:p>
            <a:pPr algn="ctr" defTabSz="457200">
              <a:spcBef>
                <a:spcPct val="0"/>
              </a:spcBef>
              <a:spcAft>
                <a:spcPts val="600"/>
              </a:spcAft>
            </a:pPr>
            <a:r>
              <a:rPr lang="en-US" sz="5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Introduction</a:t>
            </a:r>
          </a:p>
        </p:txBody>
      </p:sp>
      <p:sp>
        <p:nvSpPr>
          <p:cNvPr id="3" name="TextBox 2">
            <a:extLst>
              <a:ext uri="{FF2B5EF4-FFF2-40B4-BE49-F238E27FC236}">
                <a16:creationId xmlns:a16="http://schemas.microsoft.com/office/drawing/2014/main" id="{6D16664F-4A6F-4650-BE22-98311DDDAA6B}"/>
              </a:ext>
            </a:extLst>
          </p:cNvPr>
          <p:cNvSpPr txBox="1"/>
          <p:nvPr/>
        </p:nvSpPr>
        <p:spPr>
          <a:xfrm>
            <a:off x="913795" y="2076450"/>
            <a:ext cx="10353762" cy="3714749"/>
          </a:xfrm>
          <a:prstGeom prst="rect">
            <a:avLst/>
          </a:prstGeom>
        </p:spPr>
        <p:txBody>
          <a:bodyPr vert="horz" lIns="91440" tIns="45720" rIns="91440" bIns="45720" rtlCol="0" anchor="ctr">
            <a:normAutofit/>
          </a:bodyPr>
          <a:lstStyle/>
          <a:p>
            <a:r>
              <a:rPr lang="en-US" sz="2800" dirty="0">
                <a:effectLst>
                  <a:outerShdw blurRad="38100" dist="38100" dir="2700000" algn="tl">
                    <a:srgbClr val="000000">
                      <a:alpha val="43137"/>
                    </a:srgbClr>
                  </a:outerShdw>
                </a:effectLst>
              </a:rPr>
              <a:t>Because programming is a way to help us develop the quality of life for the world, So we have created a program that includes a point of sale system to provide the necessary needs</a:t>
            </a:r>
            <a:endParaRPr lang="en-US" sz="2800" dirty="0"/>
          </a:p>
        </p:txBody>
      </p:sp>
    </p:spTree>
    <p:extLst>
      <p:ext uri="{BB962C8B-B14F-4D97-AF65-F5344CB8AC3E}">
        <p14:creationId xmlns:p14="http://schemas.microsoft.com/office/powerpoint/2010/main" val="19682540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3E248DB-0082-4CFD-8B0F-D9D3B6EB18C4}"/>
              </a:ext>
            </a:extLst>
          </p:cNvPr>
          <p:cNvSpPr txBox="1"/>
          <p:nvPr/>
        </p:nvSpPr>
        <p:spPr>
          <a:xfrm>
            <a:off x="5651644" y="158240"/>
            <a:ext cx="5844759" cy="970450"/>
          </a:xfrm>
          <a:prstGeom prst="rect">
            <a:avLst/>
          </a:prstGeom>
        </p:spPr>
        <p:txBody>
          <a:bodyPr vert="horz" lIns="91440" tIns="45720" rIns="91440" bIns="45720" rtlCol="0" anchor="ctr">
            <a:normAutofit/>
          </a:bodyPr>
          <a:lstStyle/>
          <a:p>
            <a:pPr algn="ctr" defTabSz="457200">
              <a:spcBef>
                <a:spcPct val="0"/>
              </a:spcBef>
              <a:spcAft>
                <a:spcPts val="600"/>
              </a:spcAft>
            </a:pPr>
            <a:r>
              <a:rPr lang="en-US" sz="5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rPr>
              <a:t>POS </a:t>
            </a:r>
          </a:p>
        </p:txBody>
      </p:sp>
      <p:sp>
        <p:nvSpPr>
          <p:cNvPr id="3" name="TextBox 2">
            <a:extLst>
              <a:ext uri="{FF2B5EF4-FFF2-40B4-BE49-F238E27FC236}">
                <a16:creationId xmlns:a16="http://schemas.microsoft.com/office/drawing/2014/main" id="{07DE49FF-A9A6-4EE8-BFD4-492B74577B5E}"/>
              </a:ext>
            </a:extLst>
          </p:cNvPr>
          <p:cNvSpPr txBox="1"/>
          <p:nvPr/>
        </p:nvSpPr>
        <p:spPr>
          <a:xfrm>
            <a:off x="5504759" y="980660"/>
            <a:ext cx="6493428" cy="3776870"/>
          </a:xfrm>
          <a:prstGeom prst="rect">
            <a:avLst/>
          </a:prstGeom>
        </p:spPr>
        <p:txBody>
          <a:bodyPr vert="horz" lIns="91440" tIns="45720" rIns="91440" bIns="45720" rtlCol="0" anchor="ctr">
            <a:noAutofit/>
          </a:bodyPr>
          <a:lstStyle/>
          <a:p>
            <a:pPr defTabSz="457200">
              <a:lnSpc>
                <a:spcPct val="90000"/>
              </a:lnSpc>
              <a:spcBef>
                <a:spcPct val="20000"/>
              </a:spcBef>
              <a:spcAft>
                <a:spcPts val="600"/>
              </a:spcAft>
              <a:buClr>
                <a:schemeClr val="tx2"/>
              </a:buClr>
              <a:buSzPct val="70000"/>
            </a:pPr>
            <a:r>
              <a:rPr lang="en-US" sz="2000" b="1"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rPr>
              <a:t>1. POS website :</a:t>
            </a:r>
            <a:endPar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endParaRPr>
          </a:p>
          <a:p>
            <a:r>
              <a:rPr lang="en-US" sz="2000" b="0" i="0" dirty="0">
                <a:solidFill>
                  <a:srgbClr val="000000"/>
                </a:solidFill>
                <a:effectLst/>
                <a:latin typeface="madefor-text"/>
              </a:rPr>
              <a:t>POS system calculates the price of an item, including any sales tax, and then updates your inventory count to show that the item has sold. However, advanced POS systems go well beyond this to serve as the central hub of a business that handles many essential tasks: sales, inventory and customer management, reporting, price adjustments and so much more. </a:t>
            </a:r>
            <a:r>
              <a:rPr lang="ar-SA" sz="2000" b="1" dirty="0"/>
              <a:t>.</a:t>
            </a:r>
            <a:endParaRPr lang="en-US" sz="2000" dirty="0"/>
          </a:p>
          <a:p>
            <a:pPr defTabSz="457200">
              <a:lnSpc>
                <a:spcPct val="90000"/>
              </a:lnSpc>
              <a:spcBef>
                <a:spcPct val="20000"/>
              </a:spcBef>
              <a:spcAft>
                <a:spcPts val="600"/>
              </a:spcAft>
              <a:buClr>
                <a:schemeClr val="tx2"/>
              </a:buClr>
              <a:buSzPct val="70000"/>
              <a:buFont typeface="Wingdings 2" charset="2"/>
            </a:pPr>
            <a:endParaRPr lang="en-US" sz="2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cs typeface="Times New Roman" panose="02020603050405020304" pitchFamily="18" charset="0"/>
            </a:endParaRPr>
          </a:p>
        </p:txBody>
      </p:sp>
      <p:pic>
        <p:nvPicPr>
          <p:cNvPr id="6" name="Picture 5" descr="Diagram&#10;&#10;Description automatically generated">
            <a:extLst>
              <a:ext uri="{FF2B5EF4-FFF2-40B4-BE49-F238E27FC236}">
                <a16:creationId xmlns:a16="http://schemas.microsoft.com/office/drawing/2014/main" id="{DA9F7415-4F0E-4E02-949B-0B2DE0E533A5}"/>
              </a:ext>
            </a:extLst>
          </p:cNvPr>
          <p:cNvPicPr>
            <a:picLocks noChangeAspect="1"/>
          </p:cNvPicPr>
          <p:nvPr/>
        </p:nvPicPr>
        <p:blipFill>
          <a:blip r:embed="rId3"/>
          <a:stretch>
            <a:fillRect/>
          </a:stretch>
        </p:blipFill>
        <p:spPr>
          <a:xfrm>
            <a:off x="193813" y="793800"/>
            <a:ext cx="5213073" cy="4149261"/>
          </a:xfrm>
          <a:prstGeom prst="rect">
            <a:avLst/>
          </a:prstGeom>
        </p:spPr>
      </p:pic>
    </p:spTree>
    <p:extLst>
      <p:ext uri="{BB962C8B-B14F-4D97-AF65-F5344CB8AC3E}">
        <p14:creationId xmlns:p14="http://schemas.microsoft.com/office/powerpoint/2010/main" val="20625405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Glasses on top of a book">
            <a:extLst>
              <a:ext uri="{FF2B5EF4-FFF2-40B4-BE49-F238E27FC236}">
                <a16:creationId xmlns:a16="http://schemas.microsoft.com/office/drawing/2014/main" id="{8770EDE3-C160-4B5A-9246-57F84489788B}"/>
              </a:ext>
            </a:extLst>
          </p:cNvPr>
          <p:cNvPicPr>
            <a:picLocks noChangeAspect="1"/>
          </p:cNvPicPr>
          <p:nvPr/>
        </p:nvPicPr>
        <p:blipFill rotWithShape="1">
          <a:blip r:embed="rId2">
            <a:alphaModFix amt="25000"/>
            <a:extLst>
              <a:ext uri="{BEBA8EAE-BF5A-486C-A8C5-ECC9F3942E4B}">
                <a14:imgProps xmlns:a14="http://schemas.microsoft.com/office/drawing/2010/main">
                  <a14:imgLayer r:embed="rId3">
                    <a14:imgEffect>
                      <a14:brightnessContrast bright="-40000"/>
                    </a14:imgEffect>
                  </a14:imgLayer>
                </a14:imgProps>
              </a:ext>
            </a:extLst>
          </a:blip>
          <a:srcRect t="13324" b="1770"/>
          <a:stretch/>
        </p:blipFill>
        <p:spPr>
          <a:xfrm>
            <a:off x="20" y="10"/>
            <a:ext cx="12191980" cy="6857990"/>
          </a:xfrm>
          <a:prstGeom prst="rect">
            <a:avLst/>
          </a:prstGeom>
        </p:spPr>
      </p:pic>
      <p:sp>
        <p:nvSpPr>
          <p:cNvPr id="2" name="TextBox 1">
            <a:extLst>
              <a:ext uri="{FF2B5EF4-FFF2-40B4-BE49-F238E27FC236}">
                <a16:creationId xmlns:a16="http://schemas.microsoft.com/office/drawing/2014/main" id="{30E49E77-CCBB-4471-B7DB-12E5FB4D486F}"/>
              </a:ext>
            </a:extLst>
          </p:cNvPr>
          <p:cNvSpPr txBox="1"/>
          <p:nvPr/>
        </p:nvSpPr>
        <p:spPr>
          <a:xfrm>
            <a:off x="913795" y="609600"/>
            <a:ext cx="10353762" cy="1257300"/>
          </a:xfrm>
          <a:prstGeom prst="rect">
            <a:avLst/>
          </a:prstGeom>
        </p:spPr>
        <p:txBody>
          <a:bodyPr vert="horz" lIns="91440" tIns="45720" rIns="91440" bIns="45720" rtlCol="0" anchor="ctr">
            <a:normAutofit/>
          </a:bodyPr>
          <a:lstStyle/>
          <a:p>
            <a:pPr algn="ctr" defTabSz="457200">
              <a:spcBef>
                <a:spcPct val="0"/>
              </a:spcBef>
              <a:spcAft>
                <a:spcPts val="600"/>
              </a:spcAft>
            </a:pPr>
            <a:r>
              <a:rPr lang="en-US" sz="5000" dirty="0">
                <a:ln>
                  <a:solidFill>
                    <a:schemeClr val="bg1">
                      <a:lumMod val="75000"/>
                      <a:lumOff val="25000"/>
                      <a:alpha val="10000"/>
                    </a:schemeClr>
                  </a:solidFill>
                </a:ln>
                <a:solidFill>
                  <a:schemeClr val="accent1">
                    <a:lumMod val="20000"/>
                    <a:lumOff val="80000"/>
                  </a:schemeClr>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Problem</a:t>
            </a:r>
            <a:r>
              <a:rPr lang="en-US" sz="5000" dirty="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Times New Roman" panose="02020603050405020304" pitchFamily="18" charset="0"/>
                <a:ea typeface="+mj-ea"/>
                <a:cs typeface="Times New Roman" panose="02020603050405020304" pitchFamily="18" charset="0"/>
              </a:rPr>
              <a:t> Statement</a:t>
            </a:r>
          </a:p>
        </p:txBody>
      </p:sp>
      <p:sp>
        <p:nvSpPr>
          <p:cNvPr id="6" name="TextBox 5">
            <a:extLst>
              <a:ext uri="{FF2B5EF4-FFF2-40B4-BE49-F238E27FC236}">
                <a16:creationId xmlns:a16="http://schemas.microsoft.com/office/drawing/2014/main" id="{B7B90352-2931-4150-878B-98A8973CE6B4}"/>
              </a:ext>
            </a:extLst>
          </p:cNvPr>
          <p:cNvSpPr txBox="1"/>
          <p:nvPr/>
        </p:nvSpPr>
        <p:spPr>
          <a:xfrm>
            <a:off x="913795" y="2076450"/>
            <a:ext cx="10353762" cy="3714749"/>
          </a:xfrm>
          <a:prstGeom prst="rect">
            <a:avLst/>
          </a:prstGeom>
        </p:spPr>
        <p:txBody>
          <a:bodyPr vert="horz" lIns="91440" tIns="45720" rIns="91440" bIns="45720" rtlCol="0" anchor="ctr">
            <a:normAutofit/>
          </a:bodyPr>
          <a:lstStyle/>
          <a:p>
            <a:r>
              <a:rPr lang="en-US" sz="2800" i="1" dirty="0"/>
              <a:t>Due to the ineffectiveness of the manual system in counting sales, to reduce the error rate, and to avoid problems in counting the quantities available in the store, the manual system was dispensed with and replaced with modern electronic systems.</a:t>
            </a:r>
          </a:p>
        </p:txBody>
      </p:sp>
    </p:spTree>
    <p:extLst>
      <p:ext uri="{BB962C8B-B14F-4D97-AF65-F5344CB8AC3E}">
        <p14:creationId xmlns:p14="http://schemas.microsoft.com/office/powerpoint/2010/main" val="16357185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C87E8328-DEA5-4240-86CF-4FED65261FA8}"/>
              </a:ext>
            </a:extLst>
          </p:cNvPr>
          <p:cNvSpPr txBox="1"/>
          <p:nvPr/>
        </p:nvSpPr>
        <p:spPr>
          <a:xfrm>
            <a:off x="280620" y="484554"/>
            <a:ext cx="3861533" cy="861774"/>
          </a:xfrm>
          <a:prstGeom prst="rect">
            <a:avLst/>
          </a:prstGeom>
          <a:noFill/>
        </p:spPr>
        <p:txBody>
          <a:bodyPr wrap="square" rtlCol="0">
            <a:spAutoFit/>
          </a:bodyPr>
          <a:lstStyle/>
          <a:p>
            <a:r>
              <a:rPr lang="en-US" sz="5000" dirty="0">
                <a:latin typeface="Times New Roman" panose="02020603050405020304" pitchFamily="18" charset="0"/>
                <a:cs typeface="Times New Roman" panose="02020603050405020304" pitchFamily="18" charset="0"/>
              </a:rPr>
              <a:t>Design Model</a:t>
            </a:r>
          </a:p>
        </p:txBody>
      </p:sp>
      <p:sp>
        <p:nvSpPr>
          <p:cNvPr id="38" name="TextBox 37">
            <a:extLst>
              <a:ext uri="{FF2B5EF4-FFF2-40B4-BE49-F238E27FC236}">
                <a16:creationId xmlns:a16="http://schemas.microsoft.com/office/drawing/2014/main" id="{546DC7C5-CD00-4343-9310-61B50ACE481C}"/>
              </a:ext>
            </a:extLst>
          </p:cNvPr>
          <p:cNvSpPr txBox="1"/>
          <p:nvPr/>
        </p:nvSpPr>
        <p:spPr>
          <a:xfrm>
            <a:off x="280620" y="1346328"/>
            <a:ext cx="3705226" cy="707886"/>
          </a:xfrm>
          <a:prstGeom prst="rect">
            <a:avLst/>
          </a:prstGeom>
          <a:noFill/>
        </p:spPr>
        <p:txBody>
          <a:bodyPr wrap="square">
            <a:spAutoFit/>
          </a:bodyPr>
          <a:lstStyle/>
          <a:p>
            <a:r>
              <a:rPr lang="en-US" sz="4000" dirty="0">
                <a:effectLst/>
                <a:latin typeface="Times New Roman" panose="02020603050405020304" pitchFamily="18" charset="0"/>
                <a:ea typeface="Times New Roman" panose="02020603050405020304" pitchFamily="18" charset="0"/>
              </a:rPr>
              <a:t>Context </a:t>
            </a:r>
            <a:r>
              <a:rPr lang="en-US" sz="4000" dirty="0">
                <a:latin typeface="Times New Roman" panose="02020603050405020304" pitchFamily="18" charset="0"/>
                <a:ea typeface="Times New Roman" panose="02020603050405020304" pitchFamily="18" charset="0"/>
              </a:rPr>
              <a:t>D</a:t>
            </a:r>
            <a:r>
              <a:rPr lang="en-US" sz="4000" dirty="0">
                <a:effectLst/>
                <a:latin typeface="Times New Roman" panose="02020603050405020304" pitchFamily="18" charset="0"/>
                <a:ea typeface="Times New Roman" panose="02020603050405020304" pitchFamily="18" charset="0"/>
              </a:rPr>
              <a:t>iagram</a:t>
            </a:r>
            <a:endParaRPr lang="en-US" sz="4000" dirty="0"/>
          </a:p>
        </p:txBody>
      </p:sp>
      <p:pic>
        <p:nvPicPr>
          <p:cNvPr id="4" name="Picture 3" descr="Diagram&#10;&#10;Description automatically generated">
            <a:extLst>
              <a:ext uri="{FF2B5EF4-FFF2-40B4-BE49-F238E27FC236}">
                <a16:creationId xmlns:a16="http://schemas.microsoft.com/office/drawing/2014/main" id="{C032E630-B757-477A-E3C2-4C0E500C2DD6}"/>
              </a:ext>
            </a:extLst>
          </p:cNvPr>
          <p:cNvPicPr>
            <a:picLocks noChangeAspect="1"/>
          </p:cNvPicPr>
          <p:nvPr/>
        </p:nvPicPr>
        <p:blipFill>
          <a:blip r:embed="rId2"/>
          <a:stretch>
            <a:fillRect/>
          </a:stretch>
        </p:blipFill>
        <p:spPr>
          <a:xfrm>
            <a:off x="2133233" y="2054214"/>
            <a:ext cx="7534275" cy="4581525"/>
          </a:xfrm>
          <a:prstGeom prst="rect">
            <a:avLst/>
          </a:prstGeom>
        </p:spPr>
      </p:pic>
    </p:spTree>
    <p:extLst>
      <p:ext uri="{BB962C8B-B14F-4D97-AF65-F5344CB8AC3E}">
        <p14:creationId xmlns:p14="http://schemas.microsoft.com/office/powerpoint/2010/main" val="3966487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C87E8328-DEA5-4240-86CF-4FED65261FA8}"/>
              </a:ext>
            </a:extLst>
          </p:cNvPr>
          <p:cNvSpPr txBox="1"/>
          <p:nvPr/>
        </p:nvSpPr>
        <p:spPr>
          <a:xfrm>
            <a:off x="280620" y="484554"/>
            <a:ext cx="3861533" cy="861774"/>
          </a:xfrm>
          <a:prstGeom prst="rect">
            <a:avLst/>
          </a:prstGeom>
          <a:noFill/>
        </p:spPr>
        <p:txBody>
          <a:bodyPr wrap="square" rtlCol="0">
            <a:spAutoFit/>
          </a:bodyPr>
          <a:lstStyle/>
          <a:p>
            <a:r>
              <a:rPr lang="en-US" sz="5000" dirty="0">
                <a:latin typeface="Times New Roman" panose="02020603050405020304" pitchFamily="18" charset="0"/>
                <a:cs typeface="Times New Roman" panose="02020603050405020304" pitchFamily="18" charset="0"/>
              </a:rPr>
              <a:t>Design Model</a:t>
            </a:r>
          </a:p>
        </p:txBody>
      </p:sp>
      <p:sp>
        <p:nvSpPr>
          <p:cNvPr id="38" name="TextBox 37">
            <a:extLst>
              <a:ext uri="{FF2B5EF4-FFF2-40B4-BE49-F238E27FC236}">
                <a16:creationId xmlns:a16="http://schemas.microsoft.com/office/drawing/2014/main" id="{546DC7C5-CD00-4343-9310-61B50ACE481C}"/>
              </a:ext>
            </a:extLst>
          </p:cNvPr>
          <p:cNvSpPr txBox="1"/>
          <p:nvPr/>
        </p:nvSpPr>
        <p:spPr>
          <a:xfrm>
            <a:off x="280620" y="1346328"/>
            <a:ext cx="4064000" cy="707886"/>
          </a:xfrm>
          <a:prstGeom prst="rect">
            <a:avLst/>
          </a:prstGeom>
          <a:noFill/>
        </p:spPr>
        <p:txBody>
          <a:bodyPr wrap="square">
            <a:spAutoFit/>
          </a:bodyPr>
          <a:lstStyle/>
          <a:p>
            <a:r>
              <a:rPr lang="en-US" sz="4000" dirty="0">
                <a:effectLst/>
                <a:latin typeface="Times New Roman" panose="02020603050405020304" pitchFamily="18" charset="0"/>
                <a:ea typeface="Times New Roman" panose="02020603050405020304" pitchFamily="18" charset="0"/>
              </a:rPr>
              <a:t>Use Case Diagram</a:t>
            </a:r>
            <a:endParaRPr lang="en-US" sz="4000" dirty="0"/>
          </a:p>
        </p:txBody>
      </p:sp>
      <p:pic>
        <p:nvPicPr>
          <p:cNvPr id="4" name="Picture 3" descr="Diagram&#10;&#10;Description automatically generated">
            <a:extLst>
              <a:ext uri="{FF2B5EF4-FFF2-40B4-BE49-F238E27FC236}">
                <a16:creationId xmlns:a16="http://schemas.microsoft.com/office/drawing/2014/main" id="{AD4A3313-2BAA-7A85-E618-B8223C063BF0}"/>
              </a:ext>
            </a:extLst>
          </p:cNvPr>
          <p:cNvPicPr>
            <a:picLocks noChangeAspect="1"/>
          </p:cNvPicPr>
          <p:nvPr/>
        </p:nvPicPr>
        <p:blipFill>
          <a:blip r:embed="rId2"/>
          <a:stretch>
            <a:fillRect/>
          </a:stretch>
        </p:blipFill>
        <p:spPr>
          <a:xfrm>
            <a:off x="4689177" y="371061"/>
            <a:ext cx="7049768" cy="6380922"/>
          </a:xfrm>
          <a:prstGeom prst="rect">
            <a:avLst/>
          </a:prstGeom>
        </p:spPr>
      </p:pic>
    </p:spTree>
    <p:extLst>
      <p:ext uri="{BB962C8B-B14F-4D97-AF65-F5344CB8AC3E}">
        <p14:creationId xmlns:p14="http://schemas.microsoft.com/office/powerpoint/2010/main" val="42672550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C87E8328-DEA5-4240-86CF-4FED65261FA8}"/>
              </a:ext>
            </a:extLst>
          </p:cNvPr>
          <p:cNvSpPr txBox="1"/>
          <p:nvPr/>
        </p:nvSpPr>
        <p:spPr>
          <a:xfrm>
            <a:off x="280620" y="484554"/>
            <a:ext cx="3861533" cy="861774"/>
          </a:xfrm>
          <a:prstGeom prst="rect">
            <a:avLst/>
          </a:prstGeom>
          <a:noFill/>
        </p:spPr>
        <p:txBody>
          <a:bodyPr wrap="square" rtlCol="0">
            <a:spAutoFit/>
          </a:bodyPr>
          <a:lstStyle/>
          <a:p>
            <a:r>
              <a:rPr lang="en-US" sz="5000" dirty="0">
                <a:latin typeface="Times New Roman" panose="02020603050405020304" pitchFamily="18" charset="0"/>
                <a:cs typeface="Times New Roman" panose="02020603050405020304" pitchFamily="18" charset="0"/>
              </a:rPr>
              <a:t>Design Model</a:t>
            </a:r>
          </a:p>
        </p:txBody>
      </p:sp>
      <p:sp>
        <p:nvSpPr>
          <p:cNvPr id="38" name="TextBox 37">
            <a:extLst>
              <a:ext uri="{FF2B5EF4-FFF2-40B4-BE49-F238E27FC236}">
                <a16:creationId xmlns:a16="http://schemas.microsoft.com/office/drawing/2014/main" id="{546DC7C5-CD00-4343-9310-61B50ACE481C}"/>
              </a:ext>
            </a:extLst>
          </p:cNvPr>
          <p:cNvSpPr txBox="1"/>
          <p:nvPr/>
        </p:nvSpPr>
        <p:spPr>
          <a:xfrm>
            <a:off x="280620" y="1346328"/>
            <a:ext cx="3595076" cy="707886"/>
          </a:xfrm>
          <a:prstGeom prst="rect">
            <a:avLst/>
          </a:prstGeom>
          <a:noFill/>
        </p:spPr>
        <p:txBody>
          <a:bodyPr wrap="square">
            <a:spAutoFit/>
          </a:bodyPr>
          <a:lstStyle/>
          <a:p>
            <a:r>
              <a:rPr lang="en-US" sz="4000" dirty="0">
                <a:effectLst/>
                <a:latin typeface="Times New Roman" panose="02020603050405020304" pitchFamily="18" charset="0"/>
                <a:ea typeface="Times New Roman" panose="02020603050405020304" pitchFamily="18" charset="0"/>
              </a:rPr>
              <a:t>ER Diagram</a:t>
            </a:r>
            <a:endParaRPr lang="en-US" sz="4000" dirty="0"/>
          </a:p>
        </p:txBody>
      </p:sp>
      <p:pic>
        <p:nvPicPr>
          <p:cNvPr id="4" name="Picture 3" descr="Diagram&#10;&#10;Description automatically generated">
            <a:extLst>
              <a:ext uri="{FF2B5EF4-FFF2-40B4-BE49-F238E27FC236}">
                <a16:creationId xmlns:a16="http://schemas.microsoft.com/office/drawing/2014/main" id="{40A6EE95-D920-3463-9CE2-75EFF8970AF7}"/>
              </a:ext>
            </a:extLst>
          </p:cNvPr>
          <p:cNvPicPr>
            <a:picLocks noChangeAspect="1"/>
          </p:cNvPicPr>
          <p:nvPr/>
        </p:nvPicPr>
        <p:blipFill>
          <a:blip r:embed="rId2"/>
          <a:stretch>
            <a:fillRect/>
          </a:stretch>
        </p:blipFill>
        <p:spPr>
          <a:xfrm>
            <a:off x="2939706" y="1968073"/>
            <a:ext cx="9252294" cy="4405373"/>
          </a:xfrm>
          <a:prstGeom prst="rect">
            <a:avLst/>
          </a:prstGeom>
        </p:spPr>
      </p:pic>
    </p:spTree>
    <p:extLst>
      <p:ext uri="{BB962C8B-B14F-4D97-AF65-F5344CB8AC3E}">
        <p14:creationId xmlns:p14="http://schemas.microsoft.com/office/powerpoint/2010/main" val="34426138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TextBox 34">
            <a:extLst>
              <a:ext uri="{FF2B5EF4-FFF2-40B4-BE49-F238E27FC236}">
                <a16:creationId xmlns:a16="http://schemas.microsoft.com/office/drawing/2014/main" id="{C87E8328-DEA5-4240-86CF-4FED65261FA8}"/>
              </a:ext>
            </a:extLst>
          </p:cNvPr>
          <p:cNvSpPr txBox="1"/>
          <p:nvPr/>
        </p:nvSpPr>
        <p:spPr>
          <a:xfrm>
            <a:off x="280620" y="484554"/>
            <a:ext cx="3861533" cy="861774"/>
          </a:xfrm>
          <a:prstGeom prst="rect">
            <a:avLst/>
          </a:prstGeom>
          <a:noFill/>
        </p:spPr>
        <p:txBody>
          <a:bodyPr wrap="square" rtlCol="0">
            <a:spAutoFit/>
          </a:bodyPr>
          <a:lstStyle/>
          <a:p>
            <a:r>
              <a:rPr lang="en-US" sz="5000" dirty="0">
                <a:latin typeface="Times New Roman" panose="02020603050405020304" pitchFamily="18" charset="0"/>
                <a:cs typeface="Times New Roman" panose="02020603050405020304" pitchFamily="18" charset="0"/>
              </a:rPr>
              <a:t>The POS </a:t>
            </a:r>
          </a:p>
        </p:txBody>
      </p:sp>
      <p:pic>
        <p:nvPicPr>
          <p:cNvPr id="4" name="Picture 3" descr="Graphical user interface, application&#10;&#10;Description automatically generated">
            <a:extLst>
              <a:ext uri="{FF2B5EF4-FFF2-40B4-BE49-F238E27FC236}">
                <a16:creationId xmlns:a16="http://schemas.microsoft.com/office/drawing/2014/main" id="{8E267770-E523-6FA1-031F-DAEECEF2A7E8}"/>
              </a:ext>
            </a:extLst>
          </p:cNvPr>
          <p:cNvPicPr>
            <a:picLocks noChangeAspect="1"/>
          </p:cNvPicPr>
          <p:nvPr/>
        </p:nvPicPr>
        <p:blipFill>
          <a:blip r:embed="rId2"/>
          <a:stretch>
            <a:fillRect/>
          </a:stretch>
        </p:blipFill>
        <p:spPr>
          <a:xfrm>
            <a:off x="0" y="1346327"/>
            <a:ext cx="12192000" cy="5214129"/>
          </a:xfrm>
          <a:prstGeom prst="rect">
            <a:avLst/>
          </a:prstGeom>
        </p:spPr>
      </p:pic>
    </p:spTree>
    <p:extLst>
      <p:ext uri="{BB962C8B-B14F-4D97-AF65-F5344CB8AC3E}">
        <p14:creationId xmlns:p14="http://schemas.microsoft.com/office/powerpoint/2010/main" val="33492986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purl.org/dc/terms/"/>
    <ds:schemaRef ds:uri="16c05727-aa75-4e4a-9b5f-8a80a1165891"/>
    <ds:schemaRef ds:uri="http://www.w3.org/XML/1998/namespace"/>
    <ds:schemaRef ds:uri="http://purl.org/dc/elements/1.1/"/>
    <ds:schemaRef ds:uri="http://schemas.microsoft.com/office/2006/documentManagement/types"/>
    <ds:schemaRef ds:uri="http://schemas.openxmlformats.org/package/2006/metadata/core-properties"/>
    <ds:schemaRef ds:uri="http://schemas.microsoft.com/office/infopath/2007/PartnerControls"/>
    <ds:schemaRef ds:uri="71af3243-3dd4-4a8d-8c0d-dd76da1f02a5"/>
    <ds:schemaRef ds:uri="http://purl.org/dc/dcmitype/"/>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271</TotalTime>
  <Words>217</Words>
  <Application>Microsoft Office PowerPoint</Application>
  <PresentationFormat>Widescreen</PresentationFormat>
  <Paragraphs>28</Paragraphs>
  <Slides>10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madefor-text</vt:lpstr>
      <vt:lpstr>Times New Roman</vt:lpstr>
      <vt:lpstr>Wingdings 2</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hasan</dc:creator>
  <cp:lastModifiedBy>Qarm, Mamoon</cp:lastModifiedBy>
  <cp:revision>22</cp:revision>
  <dcterms:created xsi:type="dcterms:W3CDTF">2022-01-24T21:17:29Z</dcterms:created>
  <dcterms:modified xsi:type="dcterms:W3CDTF">2023-01-10T20:38:12Z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